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10477500" cy="143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104775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EDI Hub Logo (Coloured, w_o wordmark).png" descr="EDI Hub Logo (Coloured, w_o wordmark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567900" y="635984"/>
            <a:ext cx="965200" cy="1079918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Biography…"/>
          <p:cNvSpPr txBox="1"/>
          <p:nvPr>
            <p:ph type="body" sz="quarter" idx="4294967295"/>
          </p:nvPr>
        </p:nvSpPr>
        <p:spPr>
          <a:xfrm>
            <a:off x="5346699" y="1875997"/>
            <a:ext cx="16236423" cy="2783332"/>
          </a:xfrm>
          <a:prstGeom prst="rect">
            <a:avLst/>
          </a:prstGeom>
        </p:spPr>
        <p:txBody>
          <a:bodyPr lIns="45710" tIns="45710" rIns="45710" bIns="45710"/>
          <a:lstStyle/>
          <a:p>
            <a:pPr marL="0" indent="0" defTabSz="914209">
              <a:lnSpc>
                <a:spcPct val="100000"/>
              </a:lnSpc>
              <a:spcBef>
                <a:spcPts val="1000"/>
              </a:spcBef>
              <a:buClr>
                <a:srgbClr val="6A737B"/>
              </a:buClr>
              <a:buSzTx/>
              <a:buFont typeface="Wingdings"/>
              <a:buNone/>
              <a:defRPr sz="1600">
                <a:latin typeface="ProximaSoft-Bold"/>
                <a:ea typeface="ProximaSoft-Bold"/>
                <a:cs typeface="ProximaSoft-Bold"/>
                <a:sym typeface="ProximaSoft-Bold"/>
              </a:defRPr>
            </a:pPr>
            <a:r>
              <a:rPr b="1" sz="2400">
                <a:latin typeface="Lato-ExtraBold"/>
                <a:ea typeface="Lato-ExtraBold"/>
                <a:cs typeface="Lato-ExtraBold"/>
                <a:sym typeface="Lato-ExtraBold"/>
              </a:rPr>
              <a:t>Biography</a:t>
            </a:r>
            <a:br/>
          </a:p>
          <a:p>
            <a:pPr marL="0" indent="0" defTabSz="914209">
              <a:lnSpc>
                <a:spcPct val="100000"/>
              </a:lnSpc>
              <a:spcBef>
                <a:spcPts val="0"/>
              </a:spcBef>
              <a:buClr>
                <a:srgbClr val="6A737B"/>
              </a:buClr>
              <a:buSzTx/>
              <a:buFont typeface="Wingdings"/>
              <a:buNone/>
              <a:defRPr sz="1600">
                <a:latin typeface="ProximaSoft-Regular"/>
                <a:ea typeface="ProximaSoft-Regular"/>
                <a:cs typeface="ProximaSoft-Regular"/>
                <a:sym typeface="ProximaSoft-Regular"/>
              </a:defRPr>
            </a:pPr>
            <a:r>
              <a:t>Write two or three sentences that describe your persona. Think about who they are, what characteristics they would use to describe themselves, what motivates them.</a:t>
            </a:r>
          </a:p>
          <a:p>
            <a:pPr marL="0" indent="0" defTabSz="914209">
              <a:lnSpc>
                <a:spcPct val="100000"/>
              </a:lnSpc>
              <a:spcBef>
                <a:spcPts val="1000"/>
              </a:spcBef>
              <a:buClr>
                <a:srgbClr val="6A737B"/>
              </a:buClr>
              <a:buSzTx/>
              <a:buFont typeface="Wingdings"/>
              <a:buNone/>
              <a:defRPr sz="1600">
                <a:latin typeface="ProximaSoft-Bold"/>
                <a:ea typeface="ProximaSoft-Bold"/>
                <a:cs typeface="ProximaSoft-Bold"/>
                <a:sym typeface="ProximaSoft-Bold"/>
              </a:defRPr>
            </a:pPr>
          </a:p>
          <a:p>
            <a:pPr marL="0" indent="0" defTabSz="914209">
              <a:lnSpc>
                <a:spcPct val="100000"/>
              </a:lnSpc>
              <a:spcBef>
                <a:spcPts val="1000"/>
              </a:spcBef>
              <a:buClr>
                <a:srgbClr val="6A737B"/>
              </a:buClr>
              <a:buSzTx/>
              <a:buFont typeface="Wingdings"/>
              <a:buNone/>
              <a:defRPr sz="1600">
                <a:latin typeface="ProximaSoft-Bold"/>
                <a:ea typeface="ProximaSoft-Bold"/>
                <a:cs typeface="ProximaSoft-Bold"/>
                <a:sym typeface="ProximaSoft-Bold"/>
              </a:defRPr>
            </a:pPr>
            <a:r>
              <a:rPr b="1" sz="2400">
                <a:latin typeface="Lato-ExtraBold"/>
                <a:ea typeface="Lato-ExtraBold"/>
                <a:cs typeface="Lato-ExtraBold"/>
                <a:sym typeface="Lato-ExtraBold"/>
              </a:rPr>
              <a:t>Quote</a:t>
            </a:r>
            <a:br/>
          </a:p>
          <a:p>
            <a:pPr marL="0" indent="0" defTabSz="914209">
              <a:lnSpc>
                <a:spcPct val="100000"/>
              </a:lnSpc>
              <a:spcBef>
                <a:spcPts val="0"/>
              </a:spcBef>
              <a:buClr>
                <a:srgbClr val="6A737B"/>
              </a:buClr>
              <a:buSzTx/>
              <a:buFont typeface="Wingdings"/>
              <a:buNone/>
              <a:defRPr sz="1600">
                <a:latin typeface="ProximaSoft-Regular"/>
                <a:ea typeface="ProximaSoft-Regular"/>
                <a:cs typeface="ProximaSoft-Regular"/>
                <a:sym typeface="ProximaSoft-Regular"/>
              </a:defRPr>
            </a:pPr>
            <a:r>
              <a:t>Write a one or two sentence long quote (as coming from the persona) that addresses the problem. This could cover how it affects them, why they need a solution, etc. </a:t>
            </a:r>
          </a:p>
        </p:txBody>
      </p:sp>
      <p:grpSp>
        <p:nvGrpSpPr>
          <p:cNvPr id="24" name="Rectangle 3"/>
          <p:cNvGrpSpPr/>
          <p:nvPr/>
        </p:nvGrpSpPr>
        <p:grpSpPr>
          <a:xfrm>
            <a:off x="661054" y="640618"/>
            <a:ext cx="4204855" cy="4029027"/>
            <a:chOff x="0" y="0"/>
            <a:chExt cx="4204853" cy="4029026"/>
          </a:xfrm>
        </p:grpSpPr>
        <p:sp>
          <p:nvSpPr>
            <p:cNvPr id="22" name="Rectangle"/>
            <p:cNvSpPr/>
            <p:nvPr/>
          </p:nvSpPr>
          <p:spPr>
            <a:xfrm>
              <a:off x="0" y="-1"/>
              <a:ext cx="4204854" cy="4029028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" name="Insert a picture here to represent your persona"/>
            <p:cNvSpPr txBox="1"/>
            <p:nvPr/>
          </p:nvSpPr>
          <p:spPr>
            <a:xfrm>
              <a:off x="430927" y="1336482"/>
              <a:ext cx="3343000" cy="1356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914400">
                <a:defRPr b="1">
                  <a:solidFill>
                    <a:srgbClr val="000000"/>
                  </a:solidFill>
                  <a:latin typeface="Lato-ExtraBold"/>
                  <a:ea typeface="Lato-ExtraBold"/>
                  <a:cs typeface="Lato-ExtraBold"/>
                  <a:sym typeface="Lato-ExtraBold"/>
                </a:defRPr>
              </a:lvl1pPr>
            </a:lstStyle>
            <a:p>
              <a:pPr/>
              <a:r>
                <a:t>Insert a picture here to represent your persona</a:t>
              </a:r>
            </a:p>
          </p:txBody>
        </p:sp>
      </p:grpSp>
      <p:graphicFrame>
        <p:nvGraphicFramePr>
          <p:cNvPr id="25" name="Table 5"/>
          <p:cNvGraphicFramePr/>
          <p:nvPr/>
        </p:nvGraphicFramePr>
        <p:xfrm>
          <a:off x="661054" y="5111399"/>
          <a:ext cx="4234097" cy="773598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21396"/>
              </a:tblGrid>
              <a:tr h="594029">
                <a:tc>
                  <a:txBody>
                    <a:bodyPr/>
                    <a:lstStyle/>
                    <a:p>
                      <a:pPr marL="101600" algn="l" defTabSz="914209"/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Age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</a:tr>
              <a:tr h="617469">
                <a:tc>
                  <a:txBody>
                    <a:bodyPr/>
                    <a:lstStyle/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94029">
                <a:tc>
                  <a:txBody>
                    <a:bodyPr/>
                    <a:lstStyle/>
                    <a:p>
                      <a:pPr marL="101600" algn="l" defTabSz="914209"/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Occupation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</a:tr>
              <a:tr h="617469">
                <a:tc>
                  <a:txBody>
                    <a:bodyPr/>
                    <a:lstStyle/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94029">
                <a:tc>
                  <a:txBody>
                    <a:bodyPr/>
                    <a:lstStyle/>
                    <a:p>
                      <a:pPr marL="101600" algn="l" defTabSz="914209"/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Family Status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</a:tr>
              <a:tr h="617469">
                <a:tc>
                  <a:txBody>
                    <a:bodyPr/>
                    <a:lstStyle/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94029">
                <a:tc>
                  <a:txBody>
                    <a:bodyPr/>
                    <a:lstStyle/>
                    <a:p>
                      <a:pPr marL="101600" algn="l" defTabSz="914209"/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Location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</a:tr>
              <a:tr h="617469">
                <a:tc>
                  <a:txBody>
                    <a:bodyPr/>
                    <a:lstStyle/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94029">
                <a:tc>
                  <a:txBody>
                    <a:bodyPr/>
                    <a:lstStyle/>
                    <a:p>
                      <a:pPr marL="101600" algn="l" defTabSz="914209"/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Immigration Status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</a:tr>
              <a:tr h="617469">
                <a:tc>
                  <a:txBody>
                    <a:bodyPr/>
                    <a:lstStyle/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94029">
                <a:tc>
                  <a:txBody>
                    <a:bodyPr/>
                    <a:lstStyle/>
                    <a:p>
                      <a:pPr marL="101600" algn="l" defTabSz="914209"/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Character Traits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</a:tr>
              <a:tr h="1003235">
                <a:tc>
                  <a:txBody>
                    <a:bodyPr/>
                    <a:lstStyle/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 </a:t>
                      </a:r>
                    </a:p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Table 9"/>
          <p:cNvGraphicFramePr/>
          <p:nvPr/>
        </p:nvGraphicFramePr>
        <p:xfrm>
          <a:off x="5341530" y="5111399"/>
          <a:ext cx="8850217" cy="436143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8837516"/>
              </a:tblGrid>
              <a:tr h="733139">
                <a:tc>
                  <a:txBody>
                    <a:bodyPr/>
                    <a:lstStyle/>
                    <a:p>
                      <a:pPr indent="101600" algn="l" defTabSz="914209"/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GOALS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6A737B"/>
                      </a:solidFill>
                    </a:lnL>
                    <a:lnR w="12700">
                      <a:solidFill>
                        <a:srgbClr val="6A737B"/>
                      </a:solidFill>
                    </a:lnR>
                    <a:lnT w="12700">
                      <a:solidFill>
                        <a:srgbClr val="6A737B"/>
                      </a:solidFill>
                    </a:lnT>
                    <a:lnB w="12700">
                      <a:solidFill>
                        <a:srgbClr val="6A737B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1440758">
                <a:tc>
                  <a:txBody>
                    <a:bodyPr/>
                    <a:lstStyle/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2-3 objectives this person hopes to achieve</a:t>
                      </a:r>
                    </a:p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6A737B"/>
                      </a:solidFill>
                    </a:lnL>
                    <a:lnR w="12700">
                      <a:solidFill>
                        <a:srgbClr val="6A737B"/>
                      </a:solidFill>
                    </a:lnR>
                    <a:lnT w="12700">
                      <a:solidFill>
                        <a:srgbClr val="6A737B"/>
                      </a:solidFill>
                    </a:lnT>
                    <a:lnB w="12700">
                      <a:solidFill>
                        <a:srgbClr val="6A737B"/>
                      </a:solidFill>
                    </a:lnB>
                  </a:tcPr>
                </a:tc>
              </a:tr>
              <a:tr h="734082">
                <a:tc>
                  <a:txBody>
                    <a:bodyPr/>
                    <a:lstStyle/>
                    <a:p>
                      <a:pPr indent="101600" algn="l" defTabSz="914209"/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FRUSTRATIONS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6A737B"/>
                      </a:solidFill>
                    </a:lnL>
                    <a:lnR w="12700">
                      <a:solidFill>
                        <a:srgbClr val="6A737B"/>
                      </a:solidFill>
                    </a:lnR>
                    <a:lnT w="12700">
                      <a:solidFill>
                        <a:srgbClr val="6A737B"/>
                      </a:solidFill>
                    </a:lnT>
                    <a:lnB w="12700">
                      <a:solidFill>
                        <a:srgbClr val="6A737B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1440758">
                <a:tc>
                  <a:txBody>
                    <a:bodyPr/>
                    <a:lstStyle/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2-3 pain points this person wants to avoid</a:t>
                      </a:r>
                    </a:p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6A737B"/>
                      </a:solidFill>
                    </a:lnL>
                    <a:lnR w="12700">
                      <a:solidFill>
                        <a:srgbClr val="6A737B"/>
                      </a:solidFill>
                    </a:lnR>
                    <a:lnT w="12700">
                      <a:solidFill>
                        <a:srgbClr val="6A737B"/>
                      </a:solidFill>
                    </a:lnT>
                    <a:lnB w="12700">
                      <a:solidFill>
                        <a:srgbClr val="6A737B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Table 21"/>
          <p:cNvGraphicFramePr/>
          <p:nvPr/>
        </p:nvGraphicFramePr>
        <p:xfrm>
          <a:off x="14703165" y="5111399"/>
          <a:ext cx="8882053" cy="5539344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869352"/>
              </a:tblGrid>
              <a:tr h="680726">
                <a:tc>
                  <a:txBody>
                    <a:bodyPr/>
                    <a:lstStyle/>
                    <a:p>
                      <a:pPr indent="101600" algn="l" defTabSz="914209">
                        <a:defRPr b="0"/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Your Organization's Specific Items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6A737B"/>
                      </a:solidFill>
                    </a:lnL>
                    <a:lnR w="12700">
                      <a:solidFill>
                        <a:srgbClr val="6A737B"/>
                      </a:solidFill>
                    </a:lnR>
                    <a:lnT w="12700">
                      <a:solidFill>
                        <a:srgbClr val="6A737B"/>
                      </a:solidFill>
                    </a:lnT>
                    <a:lnB w="12700">
                      <a:solidFill>
                        <a:srgbClr val="6A737B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101600" algn="l" defTabSz="914209">
                        <a:defRPr sz="1600">
                          <a:latin typeface="ProximaSoft-Bold"/>
                          <a:ea typeface="ProximaSoft-Bold"/>
                          <a:cs typeface="ProximaSoft-Bold"/>
                          <a:sym typeface="ProximaSoft-Bold"/>
                        </a:defRPr>
                      </a:pPr>
                      <a:r>
                        <a:t>Applicable Product Offerings</a:t>
                      </a:r>
                    </a:p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6A737B"/>
                      </a:solidFill>
                    </a:lnL>
                    <a:lnR w="12700">
                      <a:solidFill>
                        <a:srgbClr val="6A737B"/>
                      </a:solidFill>
                    </a:lnR>
                    <a:lnT w="12700">
                      <a:solidFill>
                        <a:srgbClr val="6A737B"/>
                      </a:solidFill>
                    </a:lnT>
                    <a:lnB w="12700">
                      <a:solidFill>
                        <a:srgbClr val="6A737B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101600" algn="l" defTabSz="914209">
                        <a:defRPr sz="1600">
                          <a:latin typeface="ProximaSoft-Bold"/>
                          <a:ea typeface="ProximaSoft-Bold"/>
                          <a:cs typeface="ProximaSoft-Bold"/>
                          <a:sym typeface="ProximaSoft-Bold"/>
                        </a:defRPr>
                      </a:pPr>
                      <a:r>
                        <a:t>Communication Methods / Marketing Strategies</a:t>
                      </a:r>
                    </a:p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6A737B"/>
                      </a:solidFill>
                    </a:lnL>
                    <a:lnR w="12700">
                      <a:solidFill>
                        <a:srgbClr val="6A737B"/>
                      </a:solidFill>
                    </a:lnR>
                    <a:lnT w="12700">
                      <a:solidFill>
                        <a:srgbClr val="6A737B"/>
                      </a:solidFill>
                    </a:lnT>
                    <a:lnB w="12700">
                      <a:solidFill>
                        <a:srgbClr val="6A737B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101600" algn="l" defTabSz="914209">
                        <a:defRPr sz="1600">
                          <a:latin typeface="ProximaSoft-Bold"/>
                          <a:ea typeface="ProximaSoft-Bold"/>
                          <a:cs typeface="ProximaSoft-Bold"/>
                          <a:sym typeface="ProximaSoft-Bold"/>
                        </a:defRPr>
                      </a:pPr>
                      <a:r>
                        <a:t>Industry Specific Metrics or Considerations</a:t>
                      </a:r>
                    </a:p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  <a:p>
                      <a:pPr marL="330200" indent="-228600" algn="l" defTabSz="914209">
                        <a:buSzPct val="100000"/>
                        <a:buFont typeface="Arial"/>
                        <a:buChar char="•"/>
                        <a:def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defRPr>
                      </a:pPr>
                      <a: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6A737B"/>
                      </a:solidFill>
                    </a:lnL>
                    <a:lnR w="12700">
                      <a:solidFill>
                        <a:srgbClr val="6A737B"/>
                      </a:solidFill>
                    </a:lnR>
                    <a:lnT w="12700">
                      <a:solidFill>
                        <a:srgbClr val="6A737B"/>
                      </a:solidFill>
                    </a:lnT>
                    <a:lnB w="12700">
                      <a:solidFill>
                        <a:srgbClr val="6A737B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7"/>
          <p:cNvGraphicFramePr/>
          <p:nvPr/>
        </p:nvGraphicFramePr>
        <p:xfrm>
          <a:off x="5341530" y="9713766"/>
          <a:ext cx="4170426" cy="308802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4157725"/>
              </a:tblGrid>
              <a:tr h="774383">
                <a:tc>
                  <a:txBody>
                    <a:bodyPr/>
                    <a:lstStyle/>
                    <a:p>
                      <a:pPr defTabSz="914209">
                        <a:defRPr b="0"/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Ability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</a:tr>
              <a:tr h="2313439">
                <a:tc>
                  <a:txBody>
                    <a:bodyPr/>
                    <a:lstStyle/>
                    <a:p>
                      <a:pPr marL="101600" algn="l" defTabSz="914209"/>
                      <a:r>
                        <a: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rPr>
                        <a:t>The user’s ability level (this can be temporary, situational, or permanent – see Microsoft's Accessibility Spectrum) and any disabilities they may have.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7"/>
          <p:cNvGraphicFramePr/>
          <p:nvPr/>
        </p:nvGraphicFramePr>
        <p:xfrm>
          <a:off x="10046776" y="9713764"/>
          <a:ext cx="4170427" cy="31198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4157725"/>
              </a:tblGrid>
              <a:tr h="773041">
                <a:tc>
                  <a:txBody>
                    <a:bodyPr/>
                    <a:lstStyle/>
                    <a:p>
                      <a:pPr defTabSz="914209">
                        <a:defRPr b="0"/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Aptitude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</a:tr>
              <a:tr h="2334118">
                <a:tc>
                  <a:txBody>
                    <a:bodyPr/>
                    <a:lstStyle/>
                    <a:p>
                      <a:pPr marL="101600" algn="l" defTabSz="914209"/>
                      <a:r>
                        <a: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rPr>
                        <a:t>How experienced the user is and how comfortable they are using your product or service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7"/>
          <p:cNvGraphicFramePr/>
          <p:nvPr/>
        </p:nvGraphicFramePr>
        <p:xfrm>
          <a:off x="14703165" y="9714712"/>
          <a:ext cx="4170427" cy="31198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4157725"/>
              </a:tblGrid>
              <a:tr h="780373">
                <a:tc>
                  <a:txBody>
                    <a:bodyPr/>
                    <a:lstStyle/>
                    <a:p>
                      <a:pPr defTabSz="914209">
                        <a:defRPr b="0"/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Attitude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</a:tr>
              <a:tr h="2326786">
                <a:tc>
                  <a:txBody>
                    <a:bodyPr/>
                    <a:lstStyle/>
                    <a:p>
                      <a:pPr marL="101600" algn="l" defTabSz="914209"/>
                      <a:r>
                        <a: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rPr>
                        <a:t>How your ideal user feels toward your brand and their general attitude about life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7"/>
          <p:cNvGraphicFramePr/>
          <p:nvPr/>
        </p:nvGraphicFramePr>
        <p:xfrm>
          <a:off x="19408413" y="9713764"/>
          <a:ext cx="4170426" cy="31198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4157725"/>
              </a:tblGrid>
              <a:tr h="796866">
                <a:tc>
                  <a:txBody>
                    <a:bodyPr/>
                    <a:lstStyle/>
                    <a:p>
                      <a:pPr defTabSz="914209">
                        <a:defRPr b="0"/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Lato-ExtraBold"/>
                          <a:ea typeface="Lato-ExtraBold"/>
                          <a:cs typeface="Lato-ExtraBold"/>
                          <a:sym typeface="Lato-ExtraBold"/>
                        </a:rPr>
                        <a:t>Accessibility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000000"/>
                    </a:solidFill>
                  </a:tcPr>
                </a:tc>
              </a:tr>
              <a:tr h="2310294">
                <a:tc>
                  <a:txBody>
                    <a:bodyPr/>
                    <a:lstStyle/>
                    <a:p>
                      <a:pPr marL="101600" algn="l" defTabSz="914209"/>
                      <a:r>
                        <a:rPr sz="1600">
                          <a:latin typeface="ProximaSoft-Regular"/>
                          <a:ea typeface="ProximaSoft-Regular"/>
                          <a:cs typeface="ProximaSoft-Regular"/>
                          <a:sym typeface="ProximaSoft-Regular"/>
                        </a:rPr>
                        <a:t>The challenges a user might face when accessing your product or service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32" name="Title 1"/>
          <p:cNvSpPr txBox="1"/>
          <p:nvPr/>
        </p:nvSpPr>
        <p:spPr>
          <a:xfrm>
            <a:off x="5341530" y="640618"/>
            <a:ext cx="15570135" cy="1070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0" tIns="45710" rIns="45710" bIns="45710" anchor="ctr">
            <a:normAutofit fontScale="100000" lnSpcReduction="0"/>
          </a:bodyPr>
          <a:lstStyle>
            <a:lvl1pPr algn="l" defTabSz="914209">
              <a:lnSpc>
                <a:spcPct val="85000"/>
              </a:lnSpc>
              <a:defRPr b="1" sz="6400">
                <a:solidFill>
                  <a:srgbClr val="000000"/>
                </a:solidFill>
                <a:latin typeface="Lato-ExtraBold"/>
                <a:ea typeface="Lato-ExtraBold"/>
                <a:cs typeface="Lato-ExtraBold"/>
                <a:sym typeface="Lato-ExtraBold"/>
              </a:defRPr>
            </a:lvl1pPr>
          </a:lstStyle>
          <a:p>
            <a:pPr/>
            <a:r>
              <a:t>PERSONA NAME</a:t>
            </a:r>
          </a:p>
        </p:txBody>
      </p:sp>
      <p:sp>
        <p:nvSpPr>
          <p:cNvPr id="33" name="Rectangle 155"/>
          <p:cNvSpPr/>
          <p:nvPr/>
        </p:nvSpPr>
        <p:spPr>
          <a:xfrm>
            <a:off x="0" y="13584792"/>
            <a:ext cx="24384000" cy="127001"/>
          </a:xfrm>
          <a:prstGeom prst="rect">
            <a:avLst/>
          </a:prstGeom>
          <a:solidFill>
            <a:srgbClr val="267D5C"/>
          </a:solidFill>
          <a:ln w="12700">
            <a:miter lim="400000"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005E00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